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304" r:id="rId4"/>
    <p:sldId id="271" r:id="rId5"/>
    <p:sldId id="291" r:id="rId6"/>
    <p:sldId id="292" r:id="rId7"/>
    <p:sldId id="295" r:id="rId8"/>
    <p:sldId id="296" r:id="rId9"/>
    <p:sldId id="297" r:id="rId10"/>
    <p:sldId id="298" r:id="rId11"/>
    <p:sldId id="299" r:id="rId12"/>
    <p:sldId id="293" r:id="rId13"/>
    <p:sldId id="294" r:id="rId14"/>
    <p:sldId id="300" r:id="rId15"/>
    <p:sldId id="301" r:id="rId16"/>
    <p:sldId id="302" r:id="rId17"/>
    <p:sldId id="303" r:id="rId18"/>
    <p:sldId id="305" r:id="rId19"/>
    <p:sldId id="267" r:id="rId20"/>
  </p:sldIdLst>
  <p:sldSz cx="9906000" cy="6858000" type="A4"/>
  <p:notesSz cx="6858000" cy="9144000"/>
  <p:embeddedFontLst>
    <p:embeddedFont>
      <p:font typeface="나눔스퀘어 Bold" panose="020B0600000101010101" pitchFamily="50" charset="-127"/>
      <p:bold r:id="rId22"/>
    </p:embeddedFont>
    <p:embeddedFont>
      <p:font typeface="나눔스퀘어" panose="020B060000010101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171"/>
    <a:srgbClr val="FF7979"/>
    <a:srgbClr val="47444B"/>
    <a:srgbClr val="FFFFFF"/>
    <a:srgbClr val="FB8875"/>
    <a:srgbClr val="8BD7F9"/>
    <a:srgbClr val="6C6C6C"/>
    <a:srgbClr val="EAB200"/>
    <a:srgbClr val="667FBE"/>
    <a:srgbClr val="23C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0" autoAdjust="0"/>
    <p:restoredTop sz="70399" autoAdjust="0"/>
  </p:normalViewPr>
  <p:slideViewPr>
    <p:cSldViewPr>
      <p:cViewPr varScale="1">
        <p:scale>
          <a:sx n="61" d="100"/>
          <a:sy n="61" d="100"/>
        </p:scale>
        <p:origin x="180" y="7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67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커뮤니티에서 개발자를 위한 커뮤니티 공간에서는 </a:t>
            </a:r>
            <a:r>
              <a:rPr lang="ko-KR" altLang="en-US" baseline="0" smtClean="0"/>
              <a:t>추가적인 기능을 적용하여 사용해 볼 수 있고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미리 베타 서비스와 같이 신 기능이 개발될 때 업로드 된다</a:t>
            </a:r>
            <a:r>
              <a:rPr lang="en-US" altLang="ko-KR" baseline="0" smtClean="0"/>
              <a:t>. ( ai </a:t>
            </a:r>
            <a:r>
              <a:rPr lang="ko-KR" altLang="en-US" baseline="0" smtClean="0"/>
              <a:t>펫에 대한 신기능이 출시될 때마다 이 커뮤니티를 통해 가장 먼저 적용하여 사용해 볼 수 있다 </a:t>
            </a:r>
            <a:r>
              <a:rPr lang="en-US" altLang="ko-KR" baseline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512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실제 이 커뮤니티에</a:t>
            </a:r>
            <a:r>
              <a:rPr lang="ko-KR" altLang="en-US" baseline="0" smtClean="0"/>
              <a:t> 추가적인 기능을 적용하여 사용해 볼 수 있고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미리 베타 서비스와 같이 신 기능이 개발될 때 업로드 된다</a:t>
            </a:r>
            <a:r>
              <a:rPr lang="en-US" altLang="ko-KR" baseline="0" smtClean="0"/>
              <a:t>. ( ai </a:t>
            </a:r>
            <a:r>
              <a:rPr lang="ko-KR" altLang="en-US" baseline="0" smtClean="0"/>
              <a:t>펫에 대한 신기능이 출시될 때마다 이 커뮤니티를 통해 가장 먼저 적용하여 사용해 볼 수 있다 </a:t>
            </a:r>
            <a:r>
              <a:rPr lang="en-US" altLang="ko-KR" baseline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172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개발 환경에 앞서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맞춤형 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펫은 사용자 맞춤형 서비스 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오픈소스 커뮤니티를 제공한다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4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9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번째로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펫 어플리케이션은 음성 인식 및 채팅 서비스를 주로 구성되며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사용자 디바이스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 어플리케이션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 구분된다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4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09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ai </a:t>
            </a:r>
            <a:r>
              <a:rPr lang="ko-KR" altLang="en-US" smtClean="0"/>
              <a:t>펫에서</a:t>
            </a:r>
            <a:r>
              <a:rPr lang="ko-KR" altLang="en-US" baseline="0" smtClean="0"/>
              <a:t> 사용자 음성 인식 및 채팅 봇 서비스는</a:t>
            </a:r>
            <a:r>
              <a:rPr lang="ko-KR" altLang="en-US" smtClean="0"/>
              <a:t> </a:t>
            </a:r>
            <a:r>
              <a:rPr lang="en-US" altLang="ko-KR" smtClean="0"/>
              <a:t>Dialogflow </a:t>
            </a:r>
            <a:r>
              <a:rPr lang="ko-KR" altLang="en-US" smtClean="0"/>
              <a:t>를 통해 구성하며</a:t>
            </a:r>
            <a:r>
              <a:rPr lang="en-US" altLang="ko-KR" smtClean="0"/>
              <a:t> Dialogflow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의 구성도를 살펴보도록 한다</a:t>
            </a:r>
            <a:r>
              <a:rPr lang="en-US" altLang="ko-KR" baseline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802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디바이스는 스마트폰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스피커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TV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접점 디바이스를 의미하며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인터넷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/LTE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데이터망을 통해 음성 혹은 문자 데이터를 전달한다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1072866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음성인식을 통한 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 어플리케이션은 디바이스에서 음성 데이터를 입력 받아 네트워크를 통해 서버에 전송하여 음성 변환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(STT),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의도 분석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개체 추출 등을 통해 적절한 답변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(Response)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음성화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(TTS)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전달해주는 역할을 한다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4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ko-KR" altLang="en-US" sz="14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317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 클라이언트 클라이언트 어플리케이션과의 통신을 통해 입력받은 데이터를 자연어 처리 및 분석하여 클라이언트 어플리케이션에게 다시 전달한다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4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서버에서는 먼저 사용자 음성을 텍스트로 전환하는 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STT(Speech-to-Text)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이뤄진다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텍스트에서의 의도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(Intent)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(Entity),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분위기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(Context)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통하여 대화의 경험을 쌓고 응용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(Training)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분석 과정을 거친다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그후 답변 작성을 위해 데이터 베이스를 조회하거나 외부 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참조하여 사용자에게 알맞은 답변을 전송한다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4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741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커뮤니티는 탭을 통해 사용자 공간과 개발자 공간으로 분류하며</a:t>
            </a:r>
            <a:r>
              <a:rPr lang="en-US" altLang="ko-KR" smtClean="0"/>
              <a:t>, </a:t>
            </a:r>
            <a:r>
              <a:rPr lang="ko-KR" altLang="en-US" smtClean="0"/>
              <a:t>자바 스프링부트와 </a:t>
            </a:r>
            <a:r>
              <a:rPr lang="en-US" altLang="ko-KR" smtClean="0"/>
              <a:t>html,</a:t>
            </a:r>
            <a:r>
              <a:rPr lang="en-US" altLang="ko-KR" baseline="0" smtClean="0"/>
              <a:t> css, </a:t>
            </a:r>
            <a:r>
              <a:rPr lang="ko-KR" altLang="en-US" baseline="0" smtClean="0"/>
              <a:t>자바스크립트를 활용해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반응형 웹으로 개발하여 모바일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PC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환경에 국한되지 않고 접근할 수 있도록 한다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4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mtClean="0"/>
          </a:p>
          <a:p>
            <a:r>
              <a:rPr lang="ko-KR" altLang="en-US" smtClean="0"/>
              <a:t>또한 커뮤니티에서는 </a:t>
            </a:r>
            <a:r>
              <a:rPr lang="en-US" altLang="ko-KR" smtClean="0"/>
              <a:t>ai</a:t>
            </a:r>
            <a:r>
              <a:rPr lang="ko-KR" altLang="en-US" smtClean="0"/>
              <a:t>펫</a:t>
            </a:r>
            <a:r>
              <a:rPr lang="ko-KR" altLang="en-US" baseline="0" smtClean="0"/>
              <a:t> 어플리케이션를</a:t>
            </a:r>
            <a:r>
              <a:rPr lang="ko-KR" altLang="en-US" smtClean="0"/>
              <a:t> 접목시킨 </a:t>
            </a:r>
            <a:r>
              <a:rPr lang="en-US" altLang="ko-KR" smtClean="0"/>
              <a:t>IoT </a:t>
            </a:r>
            <a:r>
              <a:rPr lang="ko-KR" altLang="en-US" smtClean="0"/>
              <a:t>제품을 판매하거나 광고를 게재하며 수익을 발생시킨다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641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마지막으로 </a:t>
            </a:r>
            <a:r>
              <a:rPr lang="en-US" altLang="ko-KR" smtClean="0"/>
              <a:t>ai</a:t>
            </a:r>
            <a:r>
              <a:rPr lang="ko-KR" altLang="en-US" smtClean="0"/>
              <a:t>펫의 기대효과 및 활용분야를 설명드리겠습니다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사용자들은 </a:t>
            </a:r>
            <a:r>
              <a:rPr lang="en-US" altLang="ko-KR" smtClean="0"/>
              <a:t>ai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펫을 사용함으로써 심리 상담에 대한 진입장벽이 낮아질 것이고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시공간의 제약없이 상담 기능을 원하는 시간에 사용할 수 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또한 사용자에 따라 다르지만 일반적인 </a:t>
            </a:r>
            <a:r>
              <a:rPr lang="en-US" altLang="ko-KR" baseline="0" smtClean="0"/>
              <a:t>ai </a:t>
            </a:r>
            <a:r>
              <a:rPr lang="ko-KR" altLang="en-US" baseline="0" smtClean="0"/>
              <a:t>펫의 상담 기능에서는 비용 부담이 없으며</a:t>
            </a:r>
            <a:r>
              <a:rPr lang="en-US" altLang="ko-KR" baseline="0" smtClean="0"/>
              <a:t>, ai </a:t>
            </a:r>
            <a:r>
              <a:rPr lang="ko-KR" altLang="en-US" baseline="0" smtClean="0"/>
              <a:t>펫은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학습을 통해 개발된 인공지능 서비스로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상담 데이터가 축적되면서 사용자 맞춤 심리 분석에 대한 정확도가 증가할 것이다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이렇게 축적된 데이터는 하나의 심리 분석 데이터로 사용될 수 있을 것으로 전망된다</a:t>
            </a:r>
            <a:r>
              <a:rPr lang="en-US" altLang="ko-KR" baseline="0" smtClean="0"/>
              <a:t>.</a:t>
            </a:r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881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01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현대인의 스트레스 문제와 그에 따른 정신질환은 나날히 증가하는 추세이다</a:t>
            </a:r>
            <a:r>
              <a:rPr lang="en-US" altLang="ko-KR" smtClean="0"/>
              <a:t>. </a:t>
            </a:r>
            <a:r>
              <a:rPr lang="ko-KR" altLang="en-US" smtClean="0"/>
              <a:t>최근 </a:t>
            </a:r>
            <a:r>
              <a:rPr lang="en-US" altLang="ko-KR" smtClean="0"/>
              <a:t>5</a:t>
            </a:r>
            <a:r>
              <a:rPr lang="ko-KR" altLang="en-US" smtClean="0"/>
              <a:t>년간 불안장애 환자 수가 </a:t>
            </a:r>
            <a:r>
              <a:rPr lang="en-US" altLang="ko-KR" smtClean="0"/>
              <a:t>2</a:t>
            </a:r>
            <a:r>
              <a:rPr lang="ko-KR" altLang="en-US" smtClean="0"/>
              <a:t>배 이상 급증했고</a:t>
            </a:r>
            <a:r>
              <a:rPr lang="en-US" altLang="ko-KR" smtClean="0"/>
              <a:t>, </a:t>
            </a:r>
            <a:r>
              <a:rPr lang="ko-KR" altLang="en-US" smtClean="0"/>
              <a:t>또한 건강보험공단 지표에 따르면 </a:t>
            </a:r>
            <a:r>
              <a:rPr lang="en-US" altLang="ko-KR" smtClean="0"/>
              <a:t>2013</a:t>
            </a:r>
            <a:r>
              <a:rPr lang="ko-KR" altLang="en-US" smtClean="0"/>
              <a:t>년에 비해 </a:t>
            </a:r>
            <a:r>
              <a:rPr lang="en-US" altLang="ko-KR" smtClean="0"/>
              <a:t>2016</a:t>
            </a:r>
            <a:r>
              <a:rPr lang="ko-KR" altLang="en-US" smtClean="0"/>
              <a:t>년 우울증 환자가 급증했다</a:t>
            </a:r>
            <a:r>
              <a:rPr lang="en-US" altLang="ko-KR" smtClean="0"/>
              <a:t>. </a:t>
            </a:r>
          </a:p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그럼에도 불구하고 사람들이 심리 상담을 꺼리는데</a:t>
            </a:r>
            <a:r>
              <a:rPr lang="en-US" altLang="ko-KR" smtClean="0"/>
              <a:t>, </a:t>
            </a:r>
            <a:r>
              <a:rPr lang="ko-KR" altLang="en-US" smtClean="0"/>
              <a:t>첫번째로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심리 상담을 받는다는 말을 주변 지인들에게 전했을 때 주변 사람들이 바라보는 시선을 의식하고 이를 두려워해서 상담을 받지 않는다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두번째는 시간과 공간의 제약이다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심리 상담을 받기 위해서는 정해진 시간과 장소가 요구되며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학업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직업 등 다양한 이유로 시간을 내기 힘든 경우 심리 상담을 받기엔 제약이 있다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그밖에도 비용의 부담이 존재한다</a:t>
            </a: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4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4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2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또한 최근 코로나 </a:t>
            </a:r>
            <a:r>
              <a:rPr lang="en-US" altLang="ko-KR" smtClean="0"/>
              <a:t>19 </a:t>
            </a:r>
            <a:r>
              <a:rPr lang="ko-KR" altLang="en-US" smtClean="0"/>
              <a:t>사태로 인해 바뀐 일상에 대해 적응하지 못하고 심리적으로 불안한 사람들이 증가하였고</a:t>
            </a:r>
            <a:r>
              <a:rPr lang="en-US" altLang="ko-KR" smtClean="0"/>
              <a:t>,</a:t>
            </a:r>
            <a:r>
              <a:rPr lang="en-US" altLang="ko-KR" baseline="0" smtClean="0"/>
              <a:t>  </a:t>
            </a:r>
            <a:r>
              <a:rPr lang="ko-KR" altLang="en-US" baseline="0" smtClean="0"/>
              <a:t>이로인해 상담의 필요성을 인식하게 되었다</a:t>
            </a:r>
            <a:r>
              <a:rPr lang="en-US" altLang="ko-KR" baseline="0" smtClean="0"/>
              <a:t>. 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따라서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인공지능 펫을 구상하였다</a:t>
            </a:r>
            <a:r>
              <a:rPr lang="en-US" altLang="ko-KR" baseline="0" smtClean="0"/>
              <a:t>. AI </a:t>
            </a:r>
            <a:r>
              <a:rPr lang="ko-KR" altLang="en-US" baseline="0" smtClean="0"/>
              <a:t>펫은 상담에 특화되어 있는 인공지능 개인비서라고 볼 수 있다</a:t>
            </a:r>
            <a:r>
              <a:rPr lang="en-US" altLang="ko-KR" baseline="0" smtClean="0"/>
              <a:t>.</a:t>
            </a:r>
            <a:r>
              <a:rPr lang="ko-KR" altLang="en-US" baseline="0" smtClean="0"/>
              <a:t> 기존의 인공지능 개인 비서와 같은 기능을 보유하고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사용자 맞춤형 상담을 제공한다</a:t>
            </a:r>
            <a:r>
              <a:rPr lang="en-US" altLang="ko-KR" baseline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9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사용자를 다양한 방면, 방법으로 분석하여서, 사용자에게 맞는 답변으로 상담, 대화가 가능하다. 이와 더불어 커뮤니티를 이용하여 같은 사용자의 입장의 사람들과 소통하며 공감하고 위로받을 수 있는 공간 또한 마련하여 기존 상담 앱의 한계를 극복해 더 편하고 만족스러운 상담을 제공하기 위하여 인공지능(AI) 펫을 개발하게 되었다.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44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개발에 사용하는 </a:t>
            </a:r>
            <a:r>
              <a:rPr lang="en-US" altLang="ko-KR" smtClean="0"/>
              <a:t>IDE</a:t>
            </a:r>
            <a:r>
              <a:rPr lang="ko-KR" altLang="en-US" smtClean="0"/>
              <a:t>는 </a:t>
            </a:r>
            <a:r>
              <a:rPr lang="en-US" altLang="ko-KR" smtClean="0"/>
              <a:t>visual</a:t>
            </a:r>
            <a:r>
              <a:rPr lang="en-US" altLang="ko-KR" baseline="0" smtClean="0"/>
              <a:t> studio 2017, </a:t>
            </a:r>
            <a:r>
              <a:rPr lang="ko-KR" altLang="en-US" baseline="0" smtClean="0"/>
              <a:t>비주얼 스튜디오 코드 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이클립스이고</a:t>
            </a:r>
            <a:endParaRPr lang="en-US" altLang="ko-KR" baseline="0" smtClean="0"/>
          </a:p>
          <a:p>
            <a:r>
              <a:rPr lang="ko-KR" altLang="en-US" baseline="0" smtClean="0"/>
              <a:t>개발 언어로는 파이썬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씨샾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자바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에이치엠엘과씨에스에스</a:t>
            </a:r>
            <a:r>
              <a:rPr lang="en-US" altLang="ko-KR" baseline="0" smtClean="0"/>
              <a:t>,</a:t>
            </a:r>
            <a:r>
              <a:rPr lang="ko-KR" altLang="en-US" baseline="0" smtClean="0"/>
              <a:t>자바스크립트가 있고</a:t>
            </a:r>
            <a:endParaRPr lang="en-US" altLang="ko-KR" baseline="0" smtClean="0"/>
          </a:p>
          <a:p>
            <a:r>
              <a:rPr lang="ko-KR" altLang="en-US" smtClean="0"/>
              <a:t>프레임워크는 스프링 부트</a:t>
            </a:r>
            <a:r>
              <a:rPr lang="en-US" altLang="ko-KR" smtClean="0"/>
              <a:t>, </a:t>
            </a:r>
            <a:r>
              <a:rPr lang="ko-KR" altLang="en-US" smtClean="0"/>
              <a:t>텐서플로우</a:t>
            </a:r>
            <a:r>
              <a:rPr lang="en-US" altLang="ko-KR" smtClean="0"/>
              <a:t>, </a:t>
            </a:r>
            <a:r>
              <a:rPr lang="ko-KR" altLang="en-US" smtClean="0"/>
              <a:t>다이얼로그 플로우 레스트 에이피아이</a:t>
            </a:r>
            <a:r>
              <a:rPr lang="en-US" altLang="ko-KR" smtClean="0"/>
              <a:t>, </a:t>
            </a:r>
            <a:r>
              <a:rPr lang="ko-KR" altLang="en-US" smtClean="0"/>
              <a:t>마이에스큐엘을 활용하여 개발을 진행했다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61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12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067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52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5016-0CE9-49F3-B8D2-461B0C3D6C17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36240" y="151896"/>
            <a:ext cx="9633520" cy="651746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8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0800" dist="50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 userDrawn="1"/>
        </p:nvSpPr>
        <p:spPr>
          <a:xfrm>
            <a:off x="210477" y="207318"/>
            <a:ext cx="106070" cy="106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25400" dist="381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643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7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1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5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4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2020-06-06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072866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15463" y="0"/>
            <a:ext cx="9961017" cy="6857999"/>
            <a:chOff x="-15463" y="0"/>
            <a:chExt cx="9961017" cy="6857999"/>
          </a:xfrm>
        </p:grpSpPr>
        <p:sp>
          <p:nvSpPr>
            <p:cNvPr id="9" name="직사각형 8"/>
            <p:cNvSpPr/>
            <p:nvPr/>
          </p:nvSpPr>
          <p:spPr>
            <a:xfrm>
              <a:off x="-15463" y="1628800"/>
              <a:ext cx="9945777" cy="522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-223" y="0"/>
              <a:ext cx="994577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2" name="그룹 1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18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7" name="제목 5"/>
          <p:cNvSpPr txBox="1">
            <a:spLocks/>
          </p:cNvSpPr>
          <p:nvPr/>
        </p:nvSpPr>
        <p:spPr>
          <a:xfrm>
            <a:off x="2696183" y="4260821"/>
            <a:ext cx="4654336" cy="464323"/>
          </a:xfrm>
          <a:prstGeom prst="rect">
            <a:avLst/>
          </a:prstGeom>
          <a:solidFill>
            <a:srgbClr val="717171"/>
          </a:solidFill>
        </p:spPr>
        <p:txBody>
          <a:bodyPr vert="horz" lIns="107287" tIns="53643" rIns="107287" bIns="53643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2000" spc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김유진</a:t>
            </a:r>
            <a:r>
              <a:rPr lang="en-US" altLang="ko-KR" sz="2000" spc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spc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한송훈</a:t>
            </a:r>
            <a:r>
              <a:rPr lang="en-US" altLang="ko-KR" sz="2000" spc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spc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노지수</a:t>
            </a:r>
            <a:r>
              <a:rPr lang="en-US" altLang="ko-KR" sz="2000" spc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spc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오태식</a:t>
            </a:r>
            <a:endParaRPr lang="en-US" altLang="ko-KR" sz="2000" spc="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288704" y="2640395"/>
            <a:ext cx="5243548" cy="1292661"/>
            <a:chOff x="2360712" y="2016664"/>
            <a:chExt cx="5243548" cy="1292661"/>
          </a:xfrm>
        </p:grpSpPr>
        <p:sp>
          <p:nvSpPr>
            <p:cNvPr id="14" name="직사각형 13"/>
            <p:cNvSpPr/>
            <p:nvPr/>
          </p:nvSpPr>
          <p:spPr>
            <a:xfrm>
              <a:off x="2988356" y="2016664"/>
              <a:ext cx="44678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ts val="500"/>
                </a:spcBef>
              </a:pPr>
              <a:r>
                <a:rPr lang="ko-KR" altLang="en-US" sz="2800" spc="10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오픈소스를 활용한 실전창업</a:t>
              </a:r>
              <a:endParaRPr lang="en-US" altLang="ko-KR" sz="2800" spc="1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60716" y="2539884"/>
              <a:ext cx="503535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ts val="500"/>
                </a:spcBef>
              </a:pPr>
              <a:r>
                <a:rPr lang="ko-KR" altLang="en-US" sz="4400" spc="10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사용자 맞춤형 </a:t>
              </a:r>
              <a:r>
                <a:rPr lang="en-US" altLang="ko-KR" sz="4400" spc="10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 </a:t>
              </a:r>
              <a:r>
                <a:rPr lang="ko-KR" altLang="en-US" sz="4400" spc="10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펫</a:t>
              </a:r>
              <a:endParaRPr lang="en-US" altLang="ko-KR" sz="4400" spc="1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2360712" y="2569065"/>
              <a:ext cx="5243548" cy="682108"/>
              <a:chOff x="2360712" y="2204864"/>
              <a:chExt cx="5135428" cy="682108"/>
            </a:xfrm>
          </p:grpSpPr>
          <p:sp>
            <p:nvSpPr>
              <p:cNvPr id="4" name="왼쪽 중괄호 3"/>
              <p:cNvSpPr/>
              <p:nvPr/>
            </p:nvSpPr>
            <p:spPr>
              <a:xfrm>
                <a:off x="2360712" y="2204864"/>
                <a:ext cx="216024" cy="682108"/>
              </a:xfrm>
              <a:prstGeom prst="leftBrac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왼쪽 중괄호 15"/>
              <p:cNvSpPr/>
              <p:nvPr/>
            </p:nvSpPr>
            <p:spPr>
              <a:xfrm rot="10800000">
                <a:off x="7280116" y="2204864"/>
                <a:ext cx="216024" cy="682108"/>
              </a:xfrm>
              <a:prstGeom prst="leftBrac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67" y="2548409"/>
            <a:ext cx="456099" cy="505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구성도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2311" y="4149080"/>
            <a:ext cx="9391403" cy="142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2)</a:t>
            </a:r>
            <a:r>
              <a:rPr lang="ko-KR" altLang="en-US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  <a:r>
              <a:rPr lang="en-US" altLang="ko-KR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 </a:t>
            </a:r>
            <a:r>
              <a:rPr lang="ko-KR" altLang="en-US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펫을 위한 커뮤니티 제공 </a:t>
            </a:r>
            <a:r>
              <a:rPr lang="en-US" altLang="ko-KR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– </a:t>
            </a:r>
            <a:r>
              <a:rPr lang="ko-KR" altLang="en-US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개발자들을 위한 커뮤니티</a:t>
            </a:r>
            <a:endParaRPr lang="en-US" altLang="ko-KR" sz="22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 - AI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펫 개발을 위한 오픈소스 제공</a:t>
            </a:r>
            <a:r>
              <a:rPr lang="en-US" altLang="ko-KR" sz="20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(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소스코드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,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상담 데이터 등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)</a:t>
            </a:r>
            <a:endParaRPr lang="en-US" altLang="ko-KR" sz="200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- AI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펫에 관한 추가적인 기능 개발 및 적용 가능</a:t>
            </a:r>
            <a:endParaRPr lang="en-US" altLang="ko-KR" sz="20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19720" y="1951857"/>
            <a:ext cx="2726269" cy="1524002"/>
            <a:chOff x="819720" y="1951857"/>
            <a:chExt cx="2726269" cy="1524002"/>
          </a:xfrm>
        </p:grpSpPr>
        <p:pic>
          <p:nvPicPr>
            <p:cNvPr id="33" name="Picture 2" descr="Woman Technologist on Apple iOS 13.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720" y="1951858"/>
              <a:ext cx="152400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Man Technologist on Apple iOS 13.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1989" y="1951857"/>
              <a:ext cx="152400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1707992" y="3645024"/>
            <a:ext cx="1213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개발자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  <a:endParaRPr lang="ko-KR" altLang="en-US" sz="2000"/>
          </a:p>
        </p:txBody>
      </p:sp>
      <p:pic>
        <p:nvPicPr>
          <p:cNvPr id="2058" name="Picture 10" descr="개발자스럽다 on Twitter: &quot;오픈소스 메인테이너가 번아웃 되지 않으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4" y="1695165"/>
            <a:ext cx="523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28" name="그룹 27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1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9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1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구성도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7502" y="4561416"/>
            <a:ext cx="2560130" cy="1055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오픈소스 커뮤니티</a:t>
            </a:r>
            <a:endParaRPr lang="en-US" altLang="ko-KR" sz="24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활성화 </a:t>
            </a:r>
            <a:endParaRPr lang="en-US" altLang="ko-KR" sz="24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pic>
        <p:nvPicPr>
          <p:cNvPr id="3074" name="Picture 2" descr="오픈 소스란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41" y="1340768"/>
            <a:ext cx="3395652" cy="293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63" y="1060882"/>
            <a:ext cx="3691252" cy="338436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016665" y="4561416"/>
            <a:ext cx="2420449" cy="1055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어플리케이션 </a:t>
            </a:r>
            <a:endParaRPr lang="en-US" altLang="ko-KR" sz="24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완성도 증가 전망</a:t>
            </a:r>
            <a:endParaRPr lang="en-US" altLang="ko-KR" sz="24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sp>
        <p:nvSpPr>
          <p:cNvPr id="30" name="아래쪽 화살표 29"/>
          <p:cNvSpPr/>
          <p:nvPr/>
        </p:nvSpPr>
        <p:spPr>
          <a:xfrm rot="16200000">
            <a:off x="4486489" y="4761419"/>
            <a:ext cx="720080" cy="7920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31" name="그룹 30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4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2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05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구성도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7470" y="1134119"/>
            <a:ext cx="751038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맞춤형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펫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=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맞춤형 서비스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 +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커뮤니티</a:t>
            </a:r>
            <a:endParaRPr lang="en-US" altLang="ko-KR" sz="2400" dirty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pic>
        <p:nvPicPr>
          <p:cNvPr id="4100" name="Picture 4" descr="인공지능(AI) 챗봇(Chatbot), 컨택센터의 미래 - Buzz - NEXUS COMM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1962964"/>
            <a:ext cx="2376264" cy="301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Online community design Royalty Free Vector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1"/>
          <a:stretch/>
        </p:blipFill>
        <p:spPr bwMode="auto">
          <a:xfrm>
            <a:off x="6103196" y="2087896"/>
            <a:ext cx="2783375" cy="27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덧셈 기호 31"/>
          <p:cNvSpPr/>
          <p:nvPr/>
        </p:nvSpPr>
        <p:spPr>
          <a:xfrm>
            <a:off x="4288589" y="2885189"/>
            <a:ext cx="1368152" cy="1224136"/>
          </a:xfrm>
          <a:prstGeom prst="mathPl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19" name="그룹 18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0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8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00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구성도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2868" y="1211781"/>
            <a:ext cx="3621504" cy="509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맞춤형 서비스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 ]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82655" y="2531667"/>
            <a:ext cx="2726269" cy="1525579"/>
            <a:chOff x="797607" y="2550904"/>
            <a:chExt cx="2726269" cy="1525579"/>
          </a:xfrm>
        </p:grpSpPr>
        <p:pic>
          <p:nvPicPr>
            <p:cNvPr id="5122" name="Picture 2" descr="Man Raising Hand on Apple iOS 13.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607" y="2552482"/>
              <a:ext cx="152400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Woman Raising Hand on Apple iOS 13.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876" y="2550904"/>
              <a:ext cx="152400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3872880" y="2659199"/>
            <a:ext cx="2993073" cy="1524001"/>
            <a:chOff x="3717117" y="2454778"/>
            <a:chExt cx="2993073" cy="15240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766" y="2456442"/>
              <a:ext cx="1698424" cy="1404798"/>
            </a:xfrm>
            <a:prstGeom prst="rect">
              <a:avLst/>
            </a:prstGeom>
          </p:spPr>
        </p:pic>
        <p:pic>
          <p:nvPicPr>
            <p:cNvPr id="5128" name="Picture 8" descr="Mobile Phone on Apple iOS 10.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117" y="2454778"/>
              <a:ext cx="152400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 descr="Server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543" y="2337807"/>
            <a:ext cx="1525642" cy="18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12868" y="4566415"/>
            <a:ext cx="2828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(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디바이스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)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87534" y="4568011"/>
            <a:ext cx="3741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클라이언트 어플리케이션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977336" y="4566416"/>
            <a:ext cx="1140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서버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29" name="그룹 28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2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0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73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구성도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7263" y="1162168"/>
            <a:ext cx="482375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맞춤형 서비스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펫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-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구성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]</a:t>
            </a:r>
          </a:p>
        </p:txBody>
      </p:sp>
      <p:pic>
        <p:nvPicPr>
          <p:cNvPr id="4098" name="Picture 2" descr="https://t1.daumcdn.net/cfile/tistory/99FC404A5BE519A50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9"/>
          <a:stretch/>
        </p:blipFill>
        <p:spPr bwMode="auto">
          <a:xfrm>
            <a:off x="1282755" y="2180122"/>
            <a:ext cx="7094585" cy="302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:Dialogflow logo.sv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141449"/>
            <a:ext cx="3024336" cy="80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16" name="그룹 15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29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4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구성도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8374" y="1061356"/>
            <a:ext cx="446628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맞춤형 서비스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 -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구성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]</a:t>
            </a:r>
          </a:p>
        </p:txBody>
      </p:sp>
      <p:pic>
        <p:nvPicPr>
          <p:cNvPr id="4098" name="Picture 2" descr="https://t1.daumcdn.net/cfile/tistory/99FC404A5BE519A50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959" r="45483"/>
          <a:stretch/>
        </p:blipFill>
        <p:spPr bwMode="auto">
          <a:xfrm>
            <a:off x="372311" y="1863425"/>
            <a:ext cx="3844241" cy="301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565629" y="1628800"/>
            <a:ext cx="5008661" cy="372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디바이스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</a:p>
          <a:p>
            <a:pPr lvl="0" algn="just">
              <a:lnSpc>
                <a:spcPct val="130000"/>
              </a:lnSpc>
              <a:spcBef>
                <a:spcPts val="600"/>
              </a:spcBef>
            </a:pP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: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스타트폰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, AI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스피커와 같은 접점 디바이스를 의미하며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,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대부분 인터넷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/LTE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데이터망을 통해 음성 혹은 문자 데이터를 전달함</a:t>
            </a: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just">
              <a:lnSpc>
                <a:spcPct val="130000"/>
              </a:lnSpc>
              <a:spcBef>
                <a:spcPts val="600"/>
              </a:spcBef>
            </a:pP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just">
              <a:lnSpc>
                <a:spcPct val="13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AI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클라이언트 어플리케이션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 </a:t>
            </a:r>
          </a:p>
          <a:p>
            <a:pPr lvl="0" algn="just">
              <a:lnSpc>
                <a:spcPct val="130000"/>
              </a:lnSpc>
              <a:spcBef>
                <a:spcPts val="600"/>
              </a:spcBef>
            </a:pP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: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디바이스에서 음성 또는 문자 데이터를 입력받아 네트워크를 통해 서버에 전송하고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,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서버로부터 적절한 답변을  음성화해서 전달함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16" name="그룹 15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29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47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구성도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5997" y="1162168"/>
            <a:ext cx="446628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맞춤형 서비스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 -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구성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]</a:t>
            </a:r>
          </a:p>
        </p:txBody>
      </p:sp>
      <p:pic>
        <p:nvPicPr>
          <p:cNvPr id="4098" name="Picture 2" descr="https://t1.daumcdn.net/cfile/tistory/99FC404A5BE519A50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3" t="22423" r="-435"/>
          <a:stretch/>
        </p:blipFill>
        <p:spPr bwMode="auto">
          <a:xfrm>
            <a:off x="776536" y="2176924"/>
            <a:ext cx="3312368" cy="26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402492" y="1812324"/>
            <a:ext cx="5087012" cy="368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서버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음성을 텍스트로 전환하는</a:t>
            </a:r>
            <a:r>
              <a:rPr lang="en-US" altLang="ko-KR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STT(Speech to-Text)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가 이뤄짐</a:t>
            </a:r>
            <a:r>
              <a:rPr lang="en-US" altLang="ko-KR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.</a:t>
            </a: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텍스트에서의 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  <a:r>
              <a:rPr lang="ko-KR" altLang="en-US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의도</a:t>
            </a:r>
            <a:r>
              <a:rPr lang="en-US" altLang="ko-KR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(Intent) </a:t>
            </a:r>
            <a:r>
              <a:rPr lang="ko-KR" altLang="en-US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분류</a:t>
            </a:r>
            <a:r>
              <a:rPr lang="en-US" altLang="ko-KR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, </a:t>
            </a:r>
            <a:r>
              <a:rPr lang="ko-KR" altLang="en-US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재료</a:t>
            </a:r>
            <a:r>
              <a:rPr lang="en-US" altLang="ko-KR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(Entity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),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분위기</a:t>
            </a:r>
            <a:r>
              <a:rPr lang="en-US" altLang="ko-KR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(Context)</a:t>
            </a:r>
            <a:r>
              <a:rPr lang="ko-KR" altLang="en-US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를 통하여 대화의 경험을 쌓고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응용</a:t>
            </a:r>
            <a:r>
              <a:rPr lang="en-US" altLang="ko-KR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(Training)</a:t>
            </a:r>
            <a:r>
              <a:rPr lang="ko-KR" altLang="en-US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하는 분석 과정을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거친다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.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답변 </a:t>
            </a:r>
            <a:r>
              <a:rPr lang="ko-KR" altLang="en-US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작성을 위해 데이터 베이스를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조회하거나 </a:t>
            </a:r>
            <a:r>
              <a:rPr lang="ko-KR" altLang="en-US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외부 </a:t>
            </a:r>
            <a:r>
              <a:rPr lang="en-US" altLang="ko-KR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API</a:t>
            </a:r>
            <a:r>
              <a:rPr lang="ko-KR" altLang="en-US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를 참조하여 사용자에게 알맞은 답변을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전송한다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.</a:t>
            </a:r>
            <a:endParaRPr lang="en-US" altLang="ko-KR" sz="180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19" name="그룹 18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0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8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36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구성도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92960" y="1406023"/>
            <a:ext cx="406393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커뮤니티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=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+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개발자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92960" y="2257591"/>
            <a:ext cx="4623569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: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반응형 웹을 통해 개발하여 모바일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, PC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환경에 </a:t>
            </a: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국한되지 않고 접근할 수 있도록 개발함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-&gt; IoT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제품 판매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,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광고 게재를 통해 수익 발생</a:t>
            </a: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pic>
        <p:nvPicPr>
          <p:cNvPr id="6148" name="Picture 4" descr="반응형 웹페이지 특가 상품 | 재원에이전시 - 뭔가 다른 에이전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" r="2205"/>
          <a:stretch/>
        </p:blipFill>
        <p:spPr bwMode="auto">
          <a:xfrm>
            <a:off x="448230" y="1901517"/>
            <a:ext cx="3888432" cy="28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6177136" y="3708210"/>
            <a:ext cx="2991398" cy="1247114"/>
            <a:chOff x="5523327" y="2876074"/>
            <a:chExt cx="2991398" cy="1247114"/>
          </a:xfrm>
        </p:grpSpPr>
        <p:pic>
          <p:nvPicPr>
            <p:cNvPr id="29" name="Picture 26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6" b="9003"/>
            <a:stretch/>
          </p:blipFill>
          <p:spPr bwMode="auto">
            <a:xfrm>
              <a:off x="5523327" y="2876074"/>
              <a:ext cx="1898829" cy="124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0" descr="File:Javascript-shield.pn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1272" y="2919826"/>
              <a:ext cx="1113453" cy="1113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4" descr="어노테이션이 달린 빈의 자동 스캔 (Without Spring Boot) | 오늘도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78" y="3637613"/>
            <a:ext cx="1539780" cy="1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32" name="그룹 31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5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3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90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 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및 활용분야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48808" y="1557287"/>
            <a:ext cx="4160912" cy="2840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맞춤형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펫을 사용한다면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?</a:t>
            </a:r>
          </a:p>
          <a:p>
            <a:pPr lvl="0" algn="just">
              <a:lnSpc>
                <a:spcPct val="120000"/>
              </a:lnSpc>
              <a:spcBef>
                <a:spcPts val="600"/>
              </a:spcBef>
            </a:pP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600"/>
              </a:spcBef>
              <a:buFontTx/>
              <a:buAutoNum type="arabicParenR"/>
            </a:pPr>
            <a:r>
              <a:rPr lang="ko-KR" altLang="en-US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심리 상담에 대한 진입장벽이 낮아짐</a:t>
            </a:r>
            <a:endParaRPr lang="en-US" altLang="ko-KR" sz="180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AutoNum type="arabicParenR"/>
            </a:pP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시공간의 제약이 없다</a:t>
            </a: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AutoNum type="arabicParenR"/>
            </a:pP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비용 부담이 없다 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(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사용자에 따라 다름 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)</a:t>
            </a:r>
          </a:p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AutoNum type="arabicParenR"/>
            </a:pP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상담 데이터가 축적되면서 사용자 맞춤형 심리 분석 정확도 증가</a:t>
            </a: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pic>
        <p:nvPicPr>
          <p:cNvPr id="14" name="Picture 8" descr="비대면이 아니라 디지털 대면입니다 - 크립토MBA - 땡글닷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7"/>
          <a:stretch/>
        </p:blipFill>
        <p:spPr bwMode="auto">
          <a:xfrm>
            <a:off x="1064568" y="1557287"/>
            <a:ext cx="3182754" cy="296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16" name="그룹 15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29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68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66805" y="2780928"/>
            <a:ext cx="2172390" cy="7599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32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32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32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14" name="그룹 13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17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5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38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60512" y="223271"/>
            <a:ext cx="1825929" cy="627900"/>
            <a:chOff x="391831" y="217190"/>
            <a:chExt cx="1825929" cy="627900"/>
          </a:xfrm>
        </p:grpSpPr>
        <p:sp>
          <p:nvSpPr>
            <p:cNvPr id="3" name="TextBox 2"/>
            <p:cNvSpPr txBox="1"/>
            <p:nvPr/>
          </p:nvSpPr>
          <p:spPr>
            <a:xfrm>
              <a:off x="391831" y="217190"/>
              <a:ext cx="1035774" cy="627900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ko-KR" altLang="en-US" sz="2800" b="1" spc="100" dirty="0" smtClean="0">
                  <a:gradFill>
                    <a:gsLst>
                      <a:gs pos="0">
                        <a:schemeClr val="accent3">
                          <a:lumMod val="75000"/>
                        </a:schemeClr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1620000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</a:t>
              </a:r>
              <a:endParaRPr lang="ko-KR" altLang="en-US" sz="2800" b="1" spc="100" dirty="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09648" y="530477"/>
              <a:ext cx="1008112" cy="293897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defTabSz="914400">
                <a:lnSpc>
                  <a:spcPct val="130000"/>
                </a:lnSpc>
                <a:spcBef>
                  <a:spcPts val="500"/>
                </a:spcBef>
              </a:pPr>
              <a:r>
                <a:rPr lang="en-US" altLang="ko-KR" sz="1000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1"/>
                    <a:tileRect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CONTENTS</a:t>
              </a:r>
              <a:endParaRPr lang="ko-KR" altLang="en-US" sz="10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261409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  </a:t>
            </a:r>
            <a:r>
              <a:rPr lang="ko-KR" altLang="en-US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2868" y="2457557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및 구성도</a:t>
            </a:r>
            <a:endParaRPr lang="ko-KR" altLang="en-US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5214" y="3625415"/>
            <a:ext cx="4689399" cy="641044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600"/>
              </a:spcBef>
              <a:buAutoNum type="arabicPeriod" startAt="3"/>
            </a:pP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및 활용 분야</a:t>
            </a:r>
            <a:endParaRPr lang="en-US" altLang="ko-KR" sz="2000" dirty="0" smtClean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3512840" y="116632"/>
            <a:ext cx="6393160" cy="561662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 descr="C:\Users\madeit-top1\Documents\PPT\[000] Image\062011_1213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79" y="3429000"/>
            <a:ext cx="31718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208583" y="1915504"/>
            <a:ext cx="4470799" cy="74850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0"/>
              </a:spcBef>
              <a:buFontTx/>
              <a:buChar char="-"/>
            </a:pPr>
            <a:r>
              <a:rPr lang="ko-KR" altLang="en-US" sz="16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배경 및 목적</a:t>
            </a:r>
            <a:endParaRPr lang="en-US" altLang="ko-KR" sz="160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Tx/>
              <a:buChar char="-"/>
            </a:pPr>
            <a:r>
              <a:rPr lang="ko-KR" altLang="en-US" sz="16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 및 개발 언어</a:t>
            </a:r>
            <a:endParaRPr lang="ko-KR" altLang="en-US" sz="1600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9419" y="3081007"/>
            <a:ext cx="4470799" cy="74850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0"/>
              </a:spcBef>
              <a:buFontTx/>
              <a:buChar char="-"/>
            </a:pPr>
            <a:r>
              <a:rPr lang="ko-KR" altLang="en-US" sz="16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 소개</a:t>
            </a:r>
            <a:endParaRPr lang="en-US" altLang="ko-KR" sz="160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Tx/>
              <a:buChar char="-"/>
            </a:pPr>
            <a:r>
              <a:rPr lang="ko-KR" altLang="en-US" sz="16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 및 아키텍처</a:t>
            </a:r>
            <a:endParaRPr lang="ko-KR" altLang="en-US" sz="1600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8582" y="4287779"/>
            <a:ext cx="4470799" cy="42842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0"/>
              </a:spcBef>
              <a:buFontTx/>
              <a:buChar char="-"/>
            </a:pPr>
            <a:r>
              <a:rPr lang="ko-KR" altLang="en-US" sz="16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및 활용 분야</a:t>
            </a:r>
            <a:endParaRPr lang="ko-KR" altLang="en-US" sz="1600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27" name="그룹 26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2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8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58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641044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  </a:t>
            </a:r>
            <a:r>
              <a:rPr lang="ko-KR" altLang="en-US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8" name="Picture 4" descr="기획] 우울증을 바라보는 한국사회 - 인하프레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74" y="1223317"/>
            <a:ext cx="48768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1072" y="1881909"/>
            <a:ext cx="4160912" cy="336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: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현대인의 스트레스 문제와 그에 따른</a:t>
            </a:r>
            <a:endParaRPr lang="en-US" altLang="ko-KR" sz="20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정신질환은 나날히 증가하는 추세</a:t>
            </a:r>
            <a:endParaRPr lang="en-US" altLang="ko-KR" sz="20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just">
              <a:lnSpc>
                <a:spcPct val="120000"/>
              </a:lnSpc>
              <a:spcBef>
                <a:spcPts val="600"/>
              </a:spcBef>
            </a:pPr>
            <a:endParaRPr lang="en-US" altLang="ko-KR" sz="180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심리 상담을 꺼리는 원인 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</a:p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AutoNum type="arabicParenR"/>
            </a:pP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AutoNum type="arabicParenR"/>
            </a:pPr>
            <a:r>
              <a:rPr lang="ko-KR" altLang="en-US" sz="18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주변 사람들의 시선 </a:t>
            </a: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AutoNum type="arabicParenR"/>
            </a:pP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시간</a:t>
            </a:r>
            <a:r>
              <a:rPr lang="en-US" altLang="ko-KR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, </a:t>
            </a: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공간의 제약</a:t>
            </a: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AutoNum type="arabicParenR"/>
            </a:pPr>
            <a:r>
              <a:rPr lang="ko-KR" altLang="en-US" sz="18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비용의 부담  </a:t>
            </a:r>
            <a:endParaRPr lang="en-US" altLang="ko-KR" sz="18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15" name="그룹 14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28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6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92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</a:t>
            </a:r>
            <a:r>
              <a:rPr lang="ko-KR" altLang="en-US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Rectangle 24"/>
          <p:cNvSpPr>
            <a:spLocks/>
          </p:cNvSpPr>
          <p:nvPr/>
        </p:nvSpPr>
        <p:spPr bwMode="auto">
          <a:xfrm>
            <a:off x="5294888" y="2604786"/>
            <a:ext cx="4372023" cy="301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16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어려움을 겪는 사람 증가 </a:t>
            </a:r>
            <a:r>
              <a:rPr lang="en-US" altLang="ko-KR" sz="16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-&gt; </a:t>
            </a:r>
            <a:r>
              <a:rPr lang="ko-KR" altLang="en-US" sz="16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상담의 필요성 인식</a:t>
            </a:r>
            <a:endParaRPr lang="en-US" altLang="ko-KR" sz="160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altLang="ko-KR" sz="1600" dirty="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altLang="ko-KR" sz="160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en-US" altLang="ko-KR" sz="160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맞춤형 인공지능</a:t>
            </a:r>
            <a:r>
              <a:rPr lang="en-US" altLang="ko-KR" sz="20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(AI) </a:t>
            </a:r>
            <a:r>
              <a:rPr lang="ko-KR" altLang="en-US" sz="20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펫 구상</a:t>
            </a:r>
            <a:endParaRPr lang="en-US" altLang="ko-KR" sz="200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 </a:t>
            </a:r>
            <a:r>
              <a:rPr lang="ko-KR" altLang="en-US" sz="20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펫 </a:t>
            </a:r>
            <a:r>
              <a:rPr lang="en-US" altLang="ko-KR" sz="20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: </a:t>
            </a:r>
            <a:r>
              <a:rPr lang="ko-KR" altLang="en-US" sz="20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상담에 특화되어있는 </a:t>
            </a:r>
            <a:endParaRPr lang="en-US" altLang="ko-KR" sz="200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인공지능 개인비서</a:t>
            </a:r>
            <a:endParaRPr lang="en-US" altLang="ko-KR" sz="200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94888" y="1347941"/>
            <a:ext cx="277351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개발 배경 및 목적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  <a:endParaRPr lang="en-US" altLang="ko-KR" sz="2400" dirty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pic>
        <p:nvPicPr>
          <p:cNvPr id="1026" name="Picture 2" descr="코로나19로 바뀐 일상, 건강 위해 “마음 방역도 필요해요” : 네이버 포스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01" y="1463475"/>
            <a:ext cx="3396532" cy="339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7120859" y="3083441"/>
            <a:ext cx="720080" cy="7920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19" name="그룹 18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0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8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7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</a:t>
            </a:r>
            <a:r>
              <a:rPr lang="ko-KR" altLang="en-US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Rectangle 24"/>
          <p:cNvSpPr>
            <a:spLocks/>
          </p:cNvSpPr>
          <p:nvPr/>
        </p:nvSpPr>
        <p:spPr bwMode="auto">
          <a:xfrm>
            <a:off x="1291107" y="4988211"/>
            <a:ext cx="7363116" cy="6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비대면 상담 </a:t>
            </a:r>
            <a:r>
              <a:rPr lang="en-US" altLang="ko-KR" sz="20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+ </a:t>
            </a:r>
            <a:r>
              <a:rPr lang="ko-KR" altLang="en-US" sz="20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소통하며 공감하고 위로받는 커뮤니티 공간 마련</a:t>
            </a:r>
            <a:endParaRPr lang="en-US" altLang="ko-KR" sz="200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2868" y="1134119"/>
            <a:ext cx="277351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개발 배경 및 목적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  <a:endParaRPr lang="en-US" altLang="ko-KR" sz="2400" dirty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pic>
        <p:nvPicPr>
          <p:cNvPr id="2054" name="Picture 6" descr="Online community design Royalty Free Vector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1"/>
          <a:stretch/>
        </p:blipFill>
        <p:spPr bwMode="auto">
          <a:xfrm>
            <a:off x="5937576" y="1767611"/>
            <a:ext cx="2783375" cy="27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비대면이 아니라 디지털 대면입니다 - 크립토MBA - 땡글닷컴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7"/>
          <a:stretch/>
        </p:blipFill>
        <p:spPr bwMode="auto">
          <a:xfrm>
            <a:off x="1136576" y="1767611"/>
            <a:ext cx="2967600" cy="276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덧셈 기호 5"/>
          <p:cNvSpPr/>
          <p:nvPr/>
        </p:nvSpPr>
        <p:spPr>
          <a:xfrm>
            <a:off x="4304928" y="2564904"/>
            <a:ext cx="1368152" cy="1224136"/>
          </a:xfrm>
          <a:prstGeom prst="mathPl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28" name="그룹 27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1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9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24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</a:t>
            </a:r>
            <a:r>
              <a:rPr lang="ko-KR" altLang="en-US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Rectangle 24"/>
          <p:cNvSpPr>
            <a:spLocks/>
          </p:cNvSpPr>
          <p:nvPr/>
        </p:nvSpPr>
        <p:spPr bwMode="auto">
          <a:xfrm>
            <a:off x="1088661" y="1981482"/>
            <a:ext cx="7363116" cy="232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18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개발 </a:t>
            </a:r>
            <a:r>
              <a:rPr lang="en-US" altLang="ko-KR" sz="18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IDE :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ko-KR" sz="180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ko-KR" sz="180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ko-KR" sz="10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18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개발 언어 </a:t>
            </a:r>
            <a:r>
              <a:rPr lang="en-US" altLang="ko-KR" sz="180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1"/>
                  <a:tileRect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:  </a:t>
            </a:r>
            <a:endParaRPr lang="en-US" altLang="ko-KR" sz="1800" dirty="0" smtClean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2868" y="1101164"/>
            <a:ext cx="341151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개발 </a:t>
            </a:r>
            <a:r>
              <a:rPr lang="ko-KR" altLang="en-US" sz="2400" dirty="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환경 및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개발 언어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  <a:endParaRPr lang="en-US" altLang="ko-KR" sz="2400" dirty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pic>
        <p:nvPicPr>
          <p:cNvPr id="3074" name="Picture 2" descr="File:Visual Studio 2017 Logo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34" y="1660332"/>
            <a:ext cx="923666" cy="92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sual studio code logo is offensive to me · Issue #87419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102" y="1660333"/>
            <a:ext cx="930304" cy="9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clipse Logo PNG Transparent &amp; SVG Vector - Freebie Suppl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08" y="1675400"/>
            <a:ext cx="953098" cy="89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Python PNG File | PNG M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512" y="3028361"/>
            <a:ext cx="910634" cy="90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파일:C Sharp logo.png - 위키백과, 우리 모두의 백과사전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041" y="2955984"/>
            <a:ext cx="913202" cy="9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Using Java to Create Grayscale Images and Icons - Code Hustl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074" y="2848449"/>
            <a:ext cx="1142467" cy="11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523327" y="2876074"/>
            <a:ext cx="2991398" cy="1247114"/>
            <a:chOff x="5523327" y="2876074"/>
            <a:chExt cx="2991398" cy="1247114"/>
          </a:xfrm>
        </p:grpSpPr>
        <p:pic>
          <p:nvPicPr>
            <p:cNvPr id="3098" name="Picture 26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6" b="9003"/>
            <a:stretch/>
          </p:blipFill>
          <p:spPr bwMode="auto">
            <a:xfrm>
              <a:off x="5523327" y="2876074"/>
              <a:ext cx="1898829" cy="124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2" name="Picture 30" descr="File:Javascript-shield.png - Wikimedia Common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1272" y="2919826"/>
              <a:ext cx="1113453" cy="1113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06" name="Picture 34" descr="어노테이션이 달린 빈의 자동 스캔 (Without Spring Boot) | 오늘도 ...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4145317"/>
            <a:ext cx="1539780" cy="1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Invalid JPEG data 에러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8" y="4240924"/>
            <a:ext cx="1731596" cy="110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img src=&quot;images/gimel.png&quot; width=&quot;60&quot; height=&quot;60&quot; /&gt; Gimel Data ...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000" y="4415426"/>
            <a:ext cx="2027280" cy="87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he Enterprise Bot Manage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740" y="4005064"/>
            <a:ext cx="1640450" cy="164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ySQL and Moodle - ElearningWorld.or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586" y="4382039"/>
            <a:ext cx="1431923" cy="9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29" name="그룹 28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2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0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09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</a:t>
            </a:r>
            <a:r>
              <a:rPr lang="ko-KR" altLang="en-US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구성도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0512" y="4149080"/>
            <a:ext cx="8832620" cy="202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맞춤형 </a:t>
            </a:r>
            <a:r>
              <a:rPr lang="en-US" altLang="ko-KR" sz="24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 </a:t>
            </a:r>
            <a:r>
              <a:rPr lang="ko-KR" altLang="en-US" sz="24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펫 </a:t>
            </a:r>
            <a:r>
              <a:rPr lang="en-US" altLang="ko-KR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: </a:t>
            </a:r>
            <a:r>
              <a:rPr lang="ko-KR" altLang="en-US" sz="24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딥러닝 기반 인공지능</a:t>
            </a:r>
            <a:endParaRPr lang="en-US" altLang="ko-KR" sz="24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marL="457200" lvl="0" indent="-457200" algn="just">
              <a:lnSpc>
                <a:spcPct val="120000"/>
              </a:lnSpc>
              <a:spcBef>
                <a:spcPts val="600"/>
              </a:spcBef>
              <a:buAutoNum type="arabicParenR"/>
            </a:pPr>
            <a:r>
              <a:rPr lang="ko-KR" altLang="en-US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기존의 인공지능 개인 비서 기본 기능 제공</a:t>
            </a:r>
            <a:endParaRPr lang="en-US" altLang="ko-KR" sz="220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     ( </a:t>
            </a:r>
            <a:r>
              <a:rPr lang="ko-KR" altLang="en-US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일정 확인</a:t>
            </a:r>
            <a:r>
              <a:rPr lang="en-US" altLang="ko-KR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, </a:t>
            </a:r>
            <a:r>
              <a:rPr lang="ko-KR" altLang="en-US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검색</a:t>
            </a:r>
            <a:r>
              <a:rPr lang="en-US" altLang="ko-KR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, IoT </a:t>
            </a:r>
            <a:r>
              <a:rPr lang="ko-KR" altLang="en-US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제품과의 연동 등 </a:t>
            </a:r>
            <a:r>
              <a:rPr lang="en-US" altLang="ko-KR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)</a:t>
            </a:r>
          </a:p>
          <a:p>
            <a:pPr lvl="0" algn="just">
              <a:lnSpc>
                <a:spcPct val="120000"/>
              </a:lnSpc>
              <a:spcBef>
                <a:spcPts val="600"/>
              </a:spcBef>
            </a:pPr>
            <a:endParaRPr lang="en-US" altLang="ko-KR" sz="2400" dirty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pic>
        <p:nvPicPr>
          <p:cNvPr id="6146" name="Picture 2" descr="시리야, 119 신고해!” 물에 빠져 죽기 전 아이폰에 소리쳐 구조된 남성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1" y="1308959"/>
            <a:ext cx="4081756" cy="262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삼성 빅스비, 갤럭시폰 일부 지원 중단 - 노컷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582" y="1304139"/>
            <a:ext cx="4340585" cy="262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16" name="그룹 15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29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58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</a:t>
            </a:r>
            <a:r>
              <a:rPr lang="ko-KR" altLang="en-US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구성도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4339" y="4450443"/>
            <a:ext cx="9391403" cy="98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2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2</a:t>
            </a:r>
            <a:r>
              <a:rPr lang="en-US" altLang="ko-KR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)</a:t>
            </a:r>
            <a:r>
              <a:rPr lang="ko-KR" altLang="en-US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전문가들의 상담 빅데이터를 기반으로 하는 사용자와의 상담 기능 제공</a:t>
            </a:r>
            <a:endParaRPr lang="en-US" altLang="ko-KR" sz="22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   =&gt;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심리 치료의 효과와 꾸준한 학습을 통해 실제 소통의 기능이 됨</a:t>
            </a:r>
            <a:endParaRPr lang="en-US" altLang="ko-KR" sz="20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</p:txBody>
      </p:sp>
      <p:pic>
        <p:nvPicPr>
          <p:cNvPr id="7172" name="Picture 4" descr="Mad Life: [매드프로젝트 강좌] 트렌드 - 04. 빅데이터(Big Data) 란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614" y="1284975"/>
            <a:ext cx="4267761" cy="293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상담안내 &gt; 커뮤니티 &gt; 참 좋은 유학원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4" y="1741312"/>
            <a:ext cx="2217157" cy="22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16" y="1739671"/>
            <a:ext cx="2509514" cy="229963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19" name="그룹 18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0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8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70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60512" y="838564"/>
            <a:ext cx="4594112" cy="36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868" y="173400"/>
            <a:ext cx="4689399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</a:t>
            </a:r>
            <a:r>
              <a:rPr lang="ko-KR" altLang="en-US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</a:t>
            </a:r>
            <a:r>
              <a:rPr lang="ko-KR" altLang="en-US" sz="2000">
                <a:gradFill>
                  <a:gsLst>
                    <a:gs pos="0">
                      <a:schemeClr val="accent4"/>
                    </a:gs>
                    <a:gs pos="100000">
                      <a:schemeClr val="accent4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구성도</a:t>
            </a:r>
            <a:endParaRPr lang="en-US" altLang="ko-KR" sz="20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2311" y="4358112"/>
            <a:ext cx="9391403" cy="98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20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3</a:t>
            </a:r>
            <a:r>
              <a:rPr lang="en-US" altLang="ko-KR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)</a:t>
            </a:r>
            <a:r>
              <a:rPr lang="ko-KR" altLang="en-US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  <a:r>
              <a:rPr lang="en-US" altLang="ko-KR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 </a:t>
            </a:r>
            <a:r>
              <a:rPr lang="ko-KR" altLang="en-US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펫을 위한 커뮤니티 제공 </a:t>
            </a:r>
            <a:r>
              <a:rPr lang="en-US" altLang="ko-KR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– </a:t>
            </a:r>
            <a:r>
              <a:rPr lang="ko-KR" altLang="en-US" sz="22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사용자들을 위한 커뮤니티</a:t>
            </a:r>
            <a:endParaRPr lang="en-US" altLang="ko-KR" sz="2200" smtClean="0">
              <a:gradFill>
                <a:gsLst>
                  <a:gs pos="0">
                    <a:srgbClr val="4A66AC"/>
                  </a:gs>
                  <a:gs pos="100000">
                    <a:srgbClr val="4A66AC"/>
                  </a:gs>
                </a:gsLst>
                <a:lin ang="162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sym typeface="Lato Regular" charset="0"/>
            </a:endParaRPr>
          </a:p>
          <a:p>
            <a:pPr lvl="0" algn="just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 -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상담에 관한 정보 공유 및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AI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펫을 접목시킨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IoT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하드웨어 판매 및 홍보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 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819720" y="1967059"/>
            <a:ext cx="2726269" cy="1525579"/>
            <a:chOff x="797607" y="2550904"/>
            <a:chExt cx="2726269" cy="1525579"/>
          </a:xfrm>
        </p:grpSpPr>
        <p:pic>
          <p:nvPicPr>
            <p:cNvPr id="19" name="Picture 2" descr="Man Raising Hand on Apple iOS 13.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607" y="2552482"/>
              <a:ext cx="152400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Woman Raising Hand on Apple iOS 13.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876" y="2550904"/>
              <a:ext cx="152400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모바일, 와이파이, iot, 사물인터넷, 라인일러스트, 사진,이미지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880" y="1194034"/>
            <a:ext cx="5434159" cy="29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07992" y="3645024"/>
            <a:ext cx="1213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[ </a:t>
            </a:r>
            <a:r>
              <a:rPr lang="ko-KR" altLang="en-US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사용자 </a:t>
            </a:r>
            <a:r>
              <a:rPr lang="en-US" altLang="ko-KR" sz="2000" smtClean="0">
                <a:gradFill>
                  <a:gsLst>
                    <a:gs pos="0">
                      <a:srgbClr val="4A66AC"/>
                    </a:gs>
                    <a:gs pos="100000">
                      <a:srgbClr val="4A66AC"/>
                    </a:gs>
                  </a:gsLst>
                  <a:lin ang="162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  <a:sym typeface="Lato Regular" charset="0"/>
              </a:rPr>
              <a:t>]</a:t>
            </a:r>
            <a:endParaRPr lang="ko-KR" altLang="en-US" sz="2000"/>
          </a:p>
        </p:txBody>
      </p:sp>
      <p:grpSp>
        <p:nvGrpSpPr>
          <p:cNvPr id="29" name="그룹 28"/>
          <p:cNvGrpSpPr/>
          <p:nvPr/>
        </p:nvGrpSpPr>
        <p:grpSpPr>
          <a:xfrm>
            <a:off x="372311" y="5970088"/>
            <a:ext cx="9201979" cy="483248"/>
            <a:chOff x="372311" y="5661249"/>
            <a:chExt cx="9201979" cy="483248"/>
          </a:xfrm>
        </p:grpSpPr>
        <p:grpSp>
          <p:nvGrpSpPr>
            <p:cNvPr id="30" name="그룹 29"/>
            <p:cNvGrpSpPr/>
            <p:nvPr/>
          </p:nvGrpSpPr>
          <p:grpSpPr>
            <a:xfrm>
              <a:off x="382655" y="5661249"/>
              <a:ext cx="1800200" cy="432047"/>
              <a:chOff x="8041724" y="3284985"/>
              <a:chExt cx="1800200" cy="432047"/>
            </a:xfrm>
          </p:grpSpPr>
          <p:sp>
            <p:nvSpPr>
              <p:cNvPr id="33" name="제목 5"/>
              <p:cNvSpPr txBox="1">
                <a:spLocks/>
              </p:cNvSpPr>
              <p:nvPr/>
            </p:nvSpPr>
            <p:spPr>
              <a:xfrm>
                <a:off x="8041724" y="3284985"/>
                <a:ext cx="1800200" cy="432047"/>
              </a:xfrm>
              <a:prstGeom prst="rect">
                <a:avLst/>
              </a:prstGeom>
            </p:spPr>
            <p:txBody>
              <a:bodyPr vert="horz" lIns="107287" tIns="53643" rIns="107287" bIns="53643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 spc="-150">
                    <a:solidFill>
                      <a:schemeClr val="tx1"/>
                    </a:solidFill>
                    <a:latin typeface="Noto Sans Korean Bold" pitchFamily="34" charset="-127"/>
                    <a:ea typeface="Noto Sans Korean Bold" pitchFamily="34" charset="-127"/>
                    <a:cs typeface="+mj-cs"/>
                  </a:defRPr>
                </a:lvl1pPr>
              </a:lstStyle>
              <a:p>
                <a:pPr algn="l">
                  <a:spcBef>
                    <a:spcPts val="500"/>
                  </a:spcBef>
                </a:pP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By. 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오픈소스 교양 </a:t>
                </a:r>
                <a:r>
                  <a:rPr lang="en-US" altLang="ko-KR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spc="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</a:t>
                </a:r>
                <a:endParaRPr lang="ko-KR" altLang="en-US" sz="16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8041724" y="3392996"/>
                <a:ext cx="45719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1" name="제목 5"/>
            <p:cNvSpPr txBox="1">
              <a:spLocks/>
            </p:cNvSpPr>
            <p:nvPr/>
          </p:nvSpPr>
          <p:spPr>
            <a:xfrm>
              <a:off x="7329264" y="5712915"/>
              <a:ext cx="2245026" cy="334661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r" defTabSz="1072866">
                <a:lnSpc>
                  <a:spcPct val="130000"/>
                </a:lnSpc>
              </a:pPr>
              <a:r>
                <a:rPr lang="en-US" altLang="ko-KR" sz="1200" spc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Date. </a:t>
              </a:r>
              <a:r>
                <a:rPr lang="en-US" altLang="ko-KR" sz="1200" spc="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2020-06-07</a:t>
              </a:r>
              <a:endParaRPr lang="en-US" altLang="ko-KR" sz="1200" spc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372311" y="6108497"/>
              <a:ext cx="9117193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287" tIns="53643" rIns="107287" bIns="53643"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1405</Words>
  <Application>Microsoft Office PowerPoint</Application>
  <PresentationFormat>A4 용지(210x297mm)</PresentationFormat>
  <Paragraphs>178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Lato Regular</vt:lpstr>
      <vt:lpstr>Arial</vt:lpstr>
      <vt:lpstr>Noto Sans Korean Bold</vt:lpstr>
      <vt:lpstr>나눔스퀘어 Bold</vt:lpstr>
      <vt:lpstr>나눔스퀘어</vt:lpstr>
      <vt:lpstr>맑은 고딕</vt:lpstr>
      <vt:lpstr>Noto Sans Korean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PPT</dc:title>
  <dc:creator>madeit-top1</dc:creator>
  <cp:lastModifiedBy>김 유진</cp:lastModifiedBy>
  <cp:revision>172</cp:revision>
  <dcterms:created xsi:type="dcterms:W3CDTF">2014-08-30T22:01:36Z</dcterms:created>
  <dcterms:modified xsi:type="dcterms:W3CDTF">2020-06-06T13:49:43Z</dcterms:modified>
</cp:coreProperties>
</file>